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4" r:id="rId9"/>
    <p:sldId id="265" r:id="rId10"/>
    <p:sldId id="267" r:id="rId11"/>
    <p:sldId id="268" r:id="rId12"/>
  </p:sldIdLst>
  <p:sldSz cx="14630400" cy="8229600"/>
  <p:notesSz cx="8229600" cy="14630400"/>
  <p:embeddedFontLst>
    <p:embeddedFont>
      <p:font typeface="Merriweather" panose="00000500000000000000" pitchFamily="2" charset="0"/>
      <p:regular r:id="rId14"/>
      <p:bold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1" d="100"/>
          <a:sy n="71" d="100"/>
        </p:scale>
        <p:origin x="56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291932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9C8AFB-448B-9DF3-F1EA-C397C2C7FC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B13CD2F-C52E-8CD0-BF0C-9519364FF8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6F4F9D6-0495-2C67-9BFD-3CD604EDD2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13E5DC-6A45-1C0E-19CC-C8A3160C190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9723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D6322F-3409-8A04-C1AC-982A0FFBB0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C61322E-F41E-4235-741F-73503CB831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2B8EAAF-C694-17EE-B66D-BE4A99610A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D6A366-A6BF-2A6F-76D6-D07CA9525BB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3854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3" Type="http://schemas.openxmlformats.org/officeDocument/2006/relationships/image" Target="../media/image6.png"/><Relationship Id="rId7" Type="http://schemas.openxmlformats.org/officeDocument/2006/relationships/image" Target="../media/image10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5.jpe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458195" y="1089135"/>
            <a:ext cx="7416403" cy="15425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Self-Balancing and Traction Vehicle</a:t>
            </a:r>
            <a:endParaRPr lang="en-US" sz="4850" dirty="0"/>
          </a:p>
        </p:txBody>
      </p:sp>
      <p:sp>
        <p:nvSpPr>
          <p:cNvPr id="4" name="Text 1"/>
          <p:cNvSpPr/>
          <p:nvPr/>
        </p:nvSpPr>
        <p:spPr>
          <a:xfrm>
            <a:off x="863798" y="4873704"/>
            <a:ext cx="741640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Presented by:</a:t>
            </a:r>
          </a:p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Mukul- 220003055</a:t>
            </a:r>
          </a:p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Aravind- 220003050 </a:t>
            </a:r>
          </a:p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Neelesh- 220003057</a:t>
            </a:r>
          </a:p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Gokul- 220003034</a:t>
            </a:r>
          </a:p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Hima- 220003024</a:t>
            </a:r>
          </a:p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Bhanu- 210003032</a:t>
            </a:r>
            <a:endParaRPr lang="en-US" sz="1900" dirty="0"/>
          </a:p>
        </p:txBody>
      </p:sp>
      <p:pic>
        <p:nvPicPr>
          <p:cNvPr id="23" name="WhatsApp Video 2025-04-29 at 15.51.29">
            <a:hlinkClick r:id="" action="ppaction://media"/>
            <a:extLst>
              <a:ext uri="{FF2B5EF4-FFF2-40B4-BE49-F238E27FC236}">
                <a16:creationId xmlns:a16="http://schemas.microsoft.com/office/drawing/2014/main" id="{00C49D69-2CBB-A68C-73D3-B8771A30E8E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214734" y="1860422"/>
            <a:ext cx="7196866" cy="530988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42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3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FEF6B1-75D6-CF62-A95A-AD0CA5733C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C6DDD2C-8542-1A2C-1994-8497026BC900}"/>
              </a:ext>
            </a:extLst>
          </p:cNvPr>
          <p:cNvSpPr/>
          <p:nvPr/>
        </p:nvSpPr>
        <p:spPr>
          <a:xfrm>
            <a:off x="4832150" y="221445"/>
            <a:ext cx="35891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Advantages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299E8D-2382-DE2A-BD58-668B4B16004F}"/>
              </a:ext>
            </a:extLst>
          </p:cNvPr>
          <p:cNvSpPr txBox="1"/>
          <p:nvPr/>
        </p:nvSpPr>
        <p:spPr>
          <a:xfrm>
            <a:off x="1527585" y="1144775"/>
            <a:ext cx="10822193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IN" sz="2400" b="1" dirty="0">
                <a:solidFill>
                  <a:schemeClr val="bg1"/>
                </a:solidFill>
              </a:rPr>
              <a:t>Transportation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chemeClr val="bg1"/>
                </a:solidFill>
              </a:rPr>
              <a:t>Better stability in traffic and narrow lanes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chemeClr val="bg1"/>
                </a:solidFill>
              </a:rPr>
              <a:t>Ideal for urban commuting and last-mile delivery</a:t>
            </a:r>
          </a:p>
          <a:p>
            <a:pPr>
              <a:buFont typeface="Arial" panose="020B0604020202020204" pitchFamily="34" charset="0"/>
              <a:buChar char="•"/>
            </a:pPr>
            <a:endParaRPr lang="en-IN" sz="2400" dirty="0">
              <a:solidFill>
                <a:schemeClr val="bg1"/>
              </a:solidFill>
            </a:endParaRPr>
          </a:p>
          <a:p>
            <a:pPr>
              <a:buNone/>
            </a:pPr>
            <a:r>
              <a:rPr lang="en-IN" sz="2400" b="1" dirty="0">
                <a:solidFill>
                  <a:schemeClr val="bg1"/>
                </a:solidFill>
              </a:rPr>
              <a:t>Robotics &amp; Automation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chemeClr val="bg1"/>
                </a:solidFill>
              </a:rPr>
              <a:t>Enables autonomous delivery robots with balance.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chemeClr val="bg1"/>
                </a:solidFill>
              </a:rPr>
              <a:t>Useful in tight indoor environments (e.g., hospitals, warehouses)</a:t>
            </a:r>
          </a:p>
          <a:p>
            <a:endParaRPr lang="en-IN" sz="2400" b="1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Improved Stability and Safety:  Helps prevent tipping over, useful in uneven terrain or during sudden movements. </a:t>
            </a:r>
          </a:p>
          <a:p>
            <a:r>
              <a:rPr lang="en-US" sz="2400" dirty="0">
                <a:solidFill>
                  <a:schemeClr val="bg1"/>
                </a:solidFill>
              </a:rPr>
              <a:t>Ease of Use: Simplifies operation for users with less driving or riding experience.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Increased Safety: Prevents wheel slip during acceleration on slippery surfaces like rain, ice, or gravel. 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Improved Vehicle Performance: Ensures optimal power distribution to the wheels for efficient acceleration. Enhanced Towing and Load-Carrying: Traction control helps prevent traction loss due to shifting weight. </a:t>
            </a:r>
            <a:endParaRPr lang="en-IN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78782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695623-8116-318D-CB41-386FC02180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B1D2E74-A456-F15D-62EF-FEB385D704AA}"/>
              </a:ext>
            </a:extLst>
          </p:cNvPr>
          <p:cNvSpPr/>
          <p:nvPr/>
        </p:nvSpPr>
        <p:spPr>
          <a:xfrm>
            <a:off x="3662583" y="2964646"/>
            <a:ext cx="6143413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96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5363231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3655611" y="508873"/>
            <a:ext cx="5365075" cy="6705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250"/>
              </a:lnSpc>
              <a:buNone/>
            </a:pPr>
            <a:r>
              <a:rPr lang="en-US" sz="42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Problem Statement</a:t>
            </a:r>
            <a:endParaRPr lang="en-US" sz="4200" dirty="0"/>
          </a:p>
        </p:txBody>
      </p:sp>
      <p:sp>
        <p:nvSpPr>
          <p:cNvPr id="4" name="Shape 1"/>
          <p:cNvSpPr/>
          <p:nvPr/>
        </p:nvSpPr>
        <p:spPr>
          <a:xfrm>
            <a:off x="2751968" y="1527197"/>
            <a:ext cx="7641908" cy="1251585"/>
          </a:xfrm>
          <a:prstGeom prst="roundRect">
            <a:avLst>
              <a:gd name="adj" fmla="val 7202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" name="Text 2"/>
          <p:cNvSpPr/>
          <p:nvPr/>
        </p:nvSpPr>
        <p:spPr>
          <a:xfrm>
            <a:off x="2877320" y="1668899"/>
            <a:ext cx="2682478" cy="3352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1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Stability Issues</a:t>
            </a: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2877320" y="2145881"/>
            <a:ext cx="7197566" cy="343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6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Small vehicles often fall on uneven ground or when pushed.</a:t>
            </a:r>
            <a:endParaRPr lang="en-US" sz="1650" dirty="0"/>
          </a:p>
        </p:txBody>
      </p:sp>
      <p:sp>
        <p:nvSpPr>
          <p:cNvPr id="7" name="Shape 4"/>
          <p:cNvSpPr/>
          <p:nvPr/>
        </p:nvSpPr>
        <p:spPr>
          <a:xfrm>
            <a:off x="2751968" y="2947291"/>
            <a:ext cx="7641908" cy="1251585"/>
          </a:xfrm>
          <a:prstGeom prst="roundRect">
            <a:avLst>
              <a:gd name="adj" fmla="val 7202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2877320" y="3060807"/>
            <a:ext cx="2733318" cy="3352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1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Movement Challenge</a:t>
            </a:r>
            <a:endParaRPr lang="en-US" sz="2100" dirty="0"/>
          </a:p>
        </p:txBody>
      </p:sp>
      <p:sp>
        <p:nvSpPr>
          <p:cNvPr id="9" name="Text 6"/>
          <p:cNvSpPr/>
          <p:nvPr/>
        </p:nvSpPr>
        <p:spPr>
          <a:xfrm>
            <a:off x="2877320" y="3509603"/>
            <a:ext cx="7197566" cy="343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6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Difficult to balance while moving forward or backward.</a:t>
            </a: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2751968" y="4388066"/>
            <a:ext cx="7641908" cy="1251585"/>
          </a:xfrm>
          <a:prstGeom prst="roundRect">
            <a:avLst>
              <a:gd name="adj" fmla="val 7202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2877320" y="4593548"/>
            <a:ext cx="2682478" cy="3352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1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Real-World Impact</a:t>
            </a:r>
            <a:endParaRPr lang="en-US" sz="2100" dirty="0"/>
          </a:p>
        </p:txBody>
      </p:sp>
      <p:sp>
        <p:nvSpPr>
          <p:cNvPr id="12" name="Text 9"/>
          <p:cNvSpPr/>
          <p:nvPr/>
        </p:nvSpPr>
        <p:spPr>
          <a:xfrm>
            <a:off x="2851638" y="4940982"/>
            <a:ext cx="7197566" cy="343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6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Safety and performance concerns in transport and delivery robots.</a:t>
            </a:r>
            <a:endParaRPr lang="en-US" sz="1650" dirty="0"/>
          </a:p>
        </p:txBody>
      </p:sp>
      <p:sp>
        <p:nvSpPr>
          <p:cNvPr id="13" name="Shape 10"/>
          <p:cNvSpPr/>
          <p:nvPr/>
        </p:nvSpPr>
        <p:spPr>
          <a:xfrm>
            <a:off x="2751968" y="5797613"/>
            <a:ext cx="7641908" cy="1594842"/>
          </a:xfrm>
          <a:prstGeom prst="roundRect">
            <a:avLst>
              <a:gd name="adj" fmla="val 5652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2928160" y="5857287"/>
            <a:ext cx="2682478" cy="3352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1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Goal</a:t>
            </a:r>
            <a:endParaRPr lang="en-US" sz="2100" dirty="0"/>
          </a:p>
        </p:txBody>
      </p:sp>
      <p:sp>
        <p:nvSpPr>
          <p:cNvPr id="15" name="Text 12"/>
          <p:cNvSpPr/>
          <p:nvPr/>
        </p:nvSpPr>
        <p:spPr>
          <a:xfrm>
            <a:off x="2860834" y="6340160"/>
            <a:ext cx="7197566" cy="6865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6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Build a self-balancing vehicle with stable forward and backward motion.</a:t>
            </a:r>
            <a:endParaRPr lang="en-US" sz="16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2487573"/>
            <a:ext cx="6170771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Our Solution</a:t>
            </a:r>
            <a:endParaRPr lang="en-US" sz="4850" dirty="0"/>
          </a:p>
        </p:txBody>
      </p:sp>
      <p:sp>
        <p:nvSpPr>
          <p:cNvPr id="3" name="Text 1"/>
          <p:cNvSpPr/>
          <p:nvPr/>
        </p:nvSpPr>
        <p:spPr>
          <a:xfrm>
            <a:off x="863798" y="3875842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Sensor Input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863798" y="4508183"/>
            <a:ext cx="615029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MPU6050 measures tilt angle continuously.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856178" y="5149811"/>
            <a:ext cx="615029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Arduino calculates lean angle for control.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7623929" y="3875842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Motor Control</a:t>
            </a:r>
            <a:endParaRPr lang="en-US" sz="2400" dirty="0"/>
          </a:p>
        </p:txBody>
      </p:sp>
      <p:sp>
        <p:nvSpPr>
          <p:cNvPr id="7" name="Text 5"/>
          <p:cNvSpPr/>
          <p:nvPr/>
        </p:nvSpPr>
        <p:spPr>
          <a:xfrm>
            <a:off x="7623929" y="4508183"/>
            <a:ext cx="615029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Motors adjust wheel rotation to correct balance.</a:t>
            </a:r>
            <a:endParaRPr lang="en-US" sz="1900" dirty="0"/>
          </a:p>
        </p:txBody>
      </p:sp>
      <p:sp>
        <p:nvSpPr>
          <p:cNvPr id="8" name="Text 6"/>
          <p:cNvSpPr/>
          <p:nvPr/>
        </p:nvSpPr>
        <p:spPr>
          <a:xfrm>
            <a:off x="7623929" y="5125045"/>
            <a:ext cx="615029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3D CAD design guided prototype construction.</a:t>
            </a:r>
            <a:endParaRPr lang="en-US" sz="19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799502" y="1779963"/>
            <a:ext cx="6496883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CAD Design Overview</a:t>
            </a:r>
            <a:endParaRPr lang="en-US" sz="4850" dirty="0"/>
          </a:p>
        </p:txBody>
      </p:sp>
      <p:sp>
        <p:nvSpPr>
          <p:cNvPr id="5" name="Text 2"/>
          <p:cNvSpPr/>
          <p:nvPr/>
        </p:nvSpPr>
        <p:spPr>
          <a:xfrm>
            <a:off x="6905387" y="2922746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Top Layer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6905387" y="3456265"/>
            <a:ext cx="6861215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Battery placement for balanced weight distribution.</a:t>
            </a:r>
            <a:endParaRPr lang="en-US" sz="1900" dirty="0"/>
          </a:p>
        </p:txBody>
      </p:sp>
      <p:sp>
        <p:nvSpPr>
          <p:cNvPr id="8" name="Text 5"/>
          <p:cNvSpPr/>
          <p:nvPr/>
        </p:nvSpPr>
        <p:spPr>
          <a:xfrm>
            <a:off x="6962558" y="4197073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Middle Layer</a:t>
            </a:r>
            <a:endParaRPr lang="en-US" sz="2400" dirty="0"/>
          </a:p>
        </p:txBody>
      </p:sp>
      <p:sp>
        <p:nvSpPr>
          <p:cNvPr id="9" name="Text 6"/>
          <p:cNvSpPr/>
          <p:nvPr/>
        </p:nvSpPr>
        <p:spPr>
          <a:xfrm>
            <a:off x="6905387" y="4631412"/>
            <a:ext cx="6491049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Arduino and motor driver board secured here.</a:t>
            </a:r>
            <a:endParaRPr lang="en-US" sz="1900" dirty="0"/>
          </a:p>
        </p:txBody>
      </p:sp>
      <p:sp>
        <p:nvSpPr>
          <p:cNvPr id="11" name="Text 8"/>
          <p:cNvSpPr/>
          <p:nvPr/>
        </p:nvSpPr>
        <p:spPr>
          <a:xfrm>
            <a:off x="6905387" y="5263753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Bottom Layer</a:t>
            </a:r>
            <a:endParaRPr lang="en-US" sz="2400" dirty="0"/>
          </a:p>
        </p:txBody>
      </p:sp>
      <p:sp>
        <p:nvSpPr>
          <p:cNvPr id="12" name="Text 9"/>
          <p:cNvSpPr/>
          <p:nvPr/>
        </p:nvSpPr>
        <p:spPr>
          <a:xfrm>
            <a:off x="6905387" y="5649277"/>
            <a:ext cx="6120765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Wiring and switches organized for safety.</a:t>
            </a:r>
            <a:endParaRPr lang="en-US" sz="19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F557775-42C5-F41F-B04C-B03D794661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735" y="1240491"/>
            <a:ext cx="5529430" cy="592722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11552873" y="450294"/>
            <a:ext cx="2653189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endParaRPr lang="en-US" sz="950" dirty="0"/>
          </a:p>
        </p:txBody>
      </p:sp>
      <p:sp>
        <p:nvSpPr>
          <p:cNvPr id="5" name="Text 1"/>
          <p:cNvSpPr/>
          <p:nvPr/>
        </p:nvSpPr>
        <p:spPr>
          <a:xfrm>
            <a:off x="431840" y="10778371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endParaRPr lang="en-US" sz="2400" dirty="0"/>
          </a:p>
        </p:txBody>
      </p:sp>
      <p:pic>
        <p:nvPicPr>
          <p:cNvPr id="6" name="Palani Project v12 (1)">
            <a:hlinkClick r:id="" action="ppaction://media"/>
            <a:extLst>
              <a:ext uri="{FF2B5EF4-FFF2-40B4-BE49-F238E27FC236}">
                <a16:creationId xmlns:a16="http://schemas.microsoft.com/office/drawing/2014/main" id="{53D7A396-1E50-0E9C-65CA-F9107C3F6D0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61379" y="484525"/>
            <a:ext cx="12907642" cy="726054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4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329124" y="662226"/>
            <a:ext cx="6020276" cy="7524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900"/>
              </a:lnSpc>
              <a:buNone/>
            </a:pPr>
            <a:r>
              <a:rPr lang="en-US" sz="47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Main Components</a:t>
            </a:r>
            <a:endParaRPr lang="en-US" sz="47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9124" y="1775817"/>
            <a:ext cx="571381" cy="57138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29124" y="2587943"/>
            <a:ext cx="2285524" cy="3762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3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Arduino</a:t>
            </a:r>
            <a:endParaRPr lang="en-US" sz="2350" dirty="0"/>
          </a:p>
        </p:txBody>
      </p:sp>
      <p:sp>
        <p:nvSpPr>
          <p:cNvPr id="6" name="Text 2"/>
          <p:cNvSpPr/>
          <p:nvPr/>
        </p:nvSpPr>
        <p:spPr>
          <a:xfrm>
            <a:off x="6329124" y="3108603"/>
            <a:ext cx="2285524" cy="11558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Processes sensor data and controls motors.</a:t>
            </a:r>
            <a:endParaRPr lang="en-US" sz="18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15638" y="1775817"/>
            <a:ext cx="571381" cy="57138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915638" y="2587943"/>
            <a:ext cx="2285524" cy="752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3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MPU6050 Sensor</a:t>
            </a:r>
            <a:endParaRPr lang="en-US" sz="2350" dirty="0"/>
          </a:p>
        </p:txBody>
      </p:sp>
      <p:sp>
        <p:nvSpPr>
          <p:cNvPr id="9" name="Text 4"/>
          <p:cNvSpPr/>
          <p:nvPr/>
        </p:nvSpPr>
        <p:spPr>
          <a:xfrm>
            <a:off x="8915638" y="3484840"/>
            <a:ext cx="2285524" cy="11558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Measures tilt angle and angular velocity.</a:t>
            </a:r>
            <a:endParaRPr lang="en-US" sz="18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02152" y="1775817"/>
            <a:ext cx="571381" cy="57138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1502152" y="2587943"/>
            <a:ext cx="2285524" cy="3762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3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L298D Driver</a:t>
            </a:r>
            <a:endParaRPr lang="en-US" sz="2350" dirty="0"/>
          </a:p>
        </p:txBody>
      </p:sp>
      <p:sp>
        <p:nvSpPr>
          <p:cNvPr id="12" name="Text 6"/>
          <p:cNvSpPr/>
          <p:nvPr/>
        </p:nvSpPr>
        <p:spPr>
          <a:xfrm>
            <a:off x="11502152" y="3108603"/>
            <a:ext cx="2285524" cy="11558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Controls motor direction and speed.</a:t>
            </a:r>
            <a:endParaRPr lang="en-US" sz="18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9124" y="5122307"/>
            <a:ext cx="571381" cy="571381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6329124" y="5934432"/>
            <a:ext cx="2285524" cy="752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3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DC Geared Motors</a:t>
            </a:r>
            <a:endParaRPr lang="en-US" sz="2350" dirty="0"/>
          </a:p>
        </p:txBody>
      </p:sp>
      <p:sp>
        <p:nvSpPr>
          <p:cNvPr id="15" name="Text 8"/>
          <p:cNvSpPr/>
          <p:nvPr/>
        </p:nvSpPr>
        <p:spPr>
          <a:xfrm>
            <a:off x="6329124" y="6831330"/>
            <a:ext cx="2285524" cy="7705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Drive wheels and maintain balance.</a:t>
            </a:r>
            <a:endParaRPr lang="en-US" sz="185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8BD310B-31B2-D3CC-BE02-0A20D93C891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7468" y="662226"/>
            <a:ext cx="4746417" cy="706777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7CC0479-2642-9BED-038B-A143D584202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15638" y="4911572"/>
            <a:ext cx="2586514" cy="191975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2B1DE1C-22F8-F2AC-FCDB-569AF692427A}"/>
              </a:ext>
            </a:extLst>
          </p:cNvPr>
          <p:cNvSpPr txBox="1"/>
          <p:nvPr/>
        </p:nvSpPr>
        <p:spPr>
          <a:xfrm>
            <a:off x="11755075" y="5394577"/>
            <a:ext cx="299062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dirty="0">
                <a:solidFill>
                  <a:schemeClr val="bg1"/>
                </a:solidFill>
              </a:rPr>
              <a:t>ESP8266</a:t>
            </a:r>
          </a:p>
          <a:p>
            <a:r>
              <a:rPr lang="en-IN" dirty="0">
                <a:solidFill>
                  <a:schemeClr val="bg1"/>
                </a:solidFill>
              </a:rPr>
              <a:t>Wi-Fi control and communication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311973" y="1788259"/>
            <a:ext cx="7303889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Supporting Components</a:t>
            </a:r>
            <a:endParaRPr lang="en-US" sz="4850" dirty="0"/>
          </a:p>
        </p:txBody>
      </p:sp>
      <p:sp>
        <p:nvSpPr>
          <p:cNvPr id="4" name="Shape 1"/>
          <p:cNvSpPr/>
          <p:nvPr/>
        </p:nvSpPr>
        <p:spPr>
          <a:xfrm>
            <a:off x="863798" y="3030736"/>
            <a:ext cx="555308" cy="555308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923" y="3064848"/>
            <a:ext cx="370165" cy="462796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465421" y="3103484"/>
            <a:ext cx="2751892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Battery</a:t>
            </a:r>
            <a:endParaRPr lang="en-US" sz="2400" dirty="0"/>
          </a:p>
        </p:txBody>
      </p:sp>
      <p:sp>
        <p:nvSpPr>
          <p:cNvPr id="7" name="Text 3"/>
          <p:cNvSpPr/>
          <p:nvPr/>
        </p:nvSpPr>
        <p:spPr>
          <a:xfrm>
            <a:off x="1277243" y="3649028"/>
            <a:ext cx="2751892" cy="11844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Supplies power to motors and electronics.</a:t>
            </a:r>
            <a:endParaRPr lang="en-US" sz="1900" dirty="0"/>
          </a:p>
        </p:txBody>
      </p:sp>
      <p:sp>
        <p:nvSpPr>
          <p:cNvPr id="8" name="Shape 4"/>
          <p:cNvSpPr/>
          <p:nvPr/>
        </p:nvSpPr>
        <p:spPr>
          <a:xfrm>
            <a:off x="4386141" y="3015987"/>
            <a:ext cx="555308" cy="555308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5458" y="3117309"/>
            <a:ext cx="370165" cy="46279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5004675" y="3103484"/>
            <a:ext cx="2751892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Frame</a:t>
            </a:r>
            <a:endParaRPr lang="en-US" sz="2400" dirty="0"/>
          </a:p>
        </p:txBody>
      </p:sp>
      <p:sp>
        <p:nvSpPr>
          <p:cNvPr id="11" name="Text 6"/>
          <p:cNvSpPr/>
          <p:nvPr/>
        </p:nvSpPr>
        <p:spPr>
          <a:xfrm>
            <a:off x="4409515" y="3602802"/>
            <a:ext cx="2751892" cy="11844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Durable structure holding all components together.</a:t>
            </a:r>
            <a:endParaRPr lang="en-US" sz="1900" dirty="0"/>
          </a:p>
        </p:txBody>
      </p:sp>
      <p:sp>
        <p:nvSpPr>
          <p:cNvPr id="12" name="Shape 7"/>
          <p:cNvSpPr/>
          <p:nvPr/>
        </p:nvSpPr>
        <p:spPr>
          <a:xfrm>
            <a:off x="502860" y="5351172"/>
            <a:ext cx="555308" cy="555308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432" y="5384878"/>
            <a:ext cx="370165" cy="462796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165740" y="5423395"/>
            <a:ext cx="3406259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Jumper Wires &amp; Switch</a:t>
            </a:r>
            <a:endParaRPr lang="en-US" sz="2400" dirty="0"/>
          </a:p>
        </p:txBody>
      </p:sp>
      <p:sp>
        <p:nvSpPr>
          <p:cNvPr id="15" name="Text 9"/>
          <p:cNvSpPr/>
          <p:nvPr/>
        </p:nvSpPr>
        <p:spPr>
          <a:xfrm>
            <a:off x="656777" y="6004041"/>
            <a:ext cx="6614279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Connect components and allow power control.</a:t>
            </a:r>
            <a:endParaRPr lang="en-US" sz="19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1068721-3B66-772F-D810-679550DD3E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96242" y="1700549"/>
            <a:ext cx="6416452" cy="508139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61888522-0F3E-CD00-A0EA-EF3CF2279276}"/>
              </a:ext>
            </a:extLst>
          </p:cNvPr>
          <p:cNvSpPr txBox="1"/>
          <p:nvPr/>
        </p:nvSpPr>
        <p:spPr>
          <a:xfrm>
            <a:off x="1398494" y="1645920"/>
            <a:ext cx="10875981" cy="618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IN" sz="2200" b="1" dirty="0">
                <a:solidFill>
                  <a:schemeClr val="bg1"/>
                </a:solidFill>
              </a:rPr>
              <a:t>🔹 1. Tilt Sensing using MPU6050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200" dirty="0">
                <a:solidFill>
                  <a:schemeClr val="bg1"/>
                </a:solidFill>
              </a:rPr>
              <a:t>Detects real-time tilt angle using gyroscope and accelerometer data.</a:t>
            </a:r>
          </a:p>
          <a:p>
            <a:pPr>
              <a:buFont typeface="Arial" panose="020B0604020202020204" pitchFamily="34" charset="0"/>
              <a:buChar char="•"/>
            </a:pPr>
            <a:endParaRPr lang="en-IN" sz="2200" dirty="0">
              <a:solidFill>
                <a:schemeClr val="bg1"/>
              </a:solidFill>
            </a:endParaRPr>
          </a:p>
          <a:p>
            <a:pPr>
              <a:buNone/>
            </a:pPr>
            <a:r>
              <a:rPr lang="en-IN" sz="2200" b="1" dirty="0">
                <a:solidFill>
                  <a:schemeClr val="bg1"/>
                </a:solidFill>
              </a:rPr>
              <a:t>🔹 2. PID Control Algorithm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200" dirty="0">
                <a:solidFill>
                  <a:schemeClr val="bg1"/>
                </a:solidFill>
              </a:rPr>
              <a:t>Calculates corrective output based on error between desired and actual tilt.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200" dirty="0">
                <a:solidFill>
                  <a:schemeClr val="bg1"/>
                </a:solidFill>
              </a:rPr>
              <a:t>Balances the bike by adjusting motor torque proportionally, integrally, and differentially.</a:t>
            </a:r>
          </a:p>
          <a:p>
            <a:pPr>
              <a:buFont typeface="Arial" panose="020B0604020202020204" pitchFamily="34" charset="0"/>
              <a:buChar char="•"/>
            </a:pPr>
            <a:endParaRPr lang="en-IN" sz="2200" dirty="0">
              <a:solidFill>
                <a:schemeClr val="bg1"/>
              </a:solidFill>
            </a:endParaRPr>
          </a:p>
          <a:p>
            <a:pPr>
              <a:buNone/>
            </a:pPr>
            <a:r>
              <a:rPr lang="en-IN" sz="2200" b="1" dirty="0">
                <a:solidFill>
                  <a:schemeClr val="bg1"/>
                </a:solidFill>
              </a:rPr>
              <a:t>🔹 3. Flywheel-Based Stabilization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200" dirty="0">
                <a:solidFill>
                  <a:schemeClr val="bg1"/>
                </a:solidFill>
              </a:rPr>
              <a:t>High-speed rotating flywheel creates gyroscopic torque to counteract bike tilting.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200" dirty="0">
                <a:solidFill>
                  <a:schemeClr val="bg1"/>
                </a:solidFill>
              </a:rPr>
              <a:t>Controlled by a DC motor via L298N motor driver.</a:t>
            </a:r>
          </a:p>
          <a:p>
            <a:pPr>
              <a:buFont typeface="Arial" panose="020B0604020202020204" pitchFamily="34" charset="0"/>
              <a:buChar char="•"/>
            </a:pPr>
            <a:endParaRPr lang="en-IN" sz="2200" dirty="0">
              <a:solidFill>
                <a:schemeClr val="bg1"/>
              </a:solidFill>
            </a:endParaRPr>
          </a:p>
          <a:p>
            <a:pPr>
              <a:buNone/>
            </a:pPr>
            <a:r>
              <a:rPr lang="en-IN" sz="2200" b="1" dirty="0">
                <a:solidFill>
                  <a:schemeClr val="bg1"/>
                </a:solidFill>
              </a:rPr>
              <a:t>🔹 4. Steering and Rear Wheel Control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200" dirty="0">
                <a:solidFill>
                  <a:schemeClr val="bg1"/>
                </a:solidFill>
              </a:rPr>
              <a:t>MG995 servo motor used for steering based on user input.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200" dirty="0">
                <a:solidFill>
                  <a:schemeClr val="bg1"/>
                </a:solidFill>
              </a:rPr>
              <a:t>Rear wheel powered by Mitsumi DC motor through L293D driver.</a:t>
            </a:r>
          </a:p>
          <a:p>
            <a:pPr>
              <a:buFont typeface="Arial" panose="020B0604020202020204" pitchFamily="34" charset="0"/>
              <a:buChar char="•"/>
            </a:pPr>
            <a:endParaRPr lang="en-IN" sz="2200" dirty="0">
              <a:solidFill>
                <a:schemeClr val="bg1"/>
              </a:solidFill>
            </a:endParaRPr>
          </a:p>
          <a:p>
            <a:pPr>
              <a:buNone/>
            </a:pPr>
            <a:r>
              <a:rPr lang="en-IN" sz="2200" b="1" dirty="0">
                <a:solidFill>
                  <a:schemeClr val="bg1"/>
                </a:solidFill>
              </a:rPr>
              <a:t>🔹 5. Wireless Mobile Control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200" dirty="0">
                <a:solidFill>
                  <a:schemeClr val="bg1"/>
                </a:solidFill>
              </a:rPr>
              <a:t>ESP8266 hosts a web-based UI for remote commands like forward, reverse, steer, and stop.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200" dirty="0">
                <a:solidFill>
                  <a:schemeClr val="bg1"/>
                </a:solidFill>
              </a:rPr>
              <a:t>Speed and direction are updated wirelessly in real-time.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3738299-D97F-7800-8405-B68B833C1236}"/>
              </a:ext>
            </a:extLst>
          </p:cNvPr>
          <p:cNvSpPr/>
          <p:nvPr/>
        </p:nvSpPr>
        <p:spPr>
          <a:xfrm>
            <a:off x="3721464" y="554932"/>
            <a:ext cx="6078752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Working Principle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506478"/>
            <a:ext cx="4936569" cy="6169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2400" b="1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What We Learned</a:t>
            </a:r>
            <a:endParaRPr lang="en-US" sz="2400" dirty="0"/>
          </a:p>
        </p:txBody>
      </p:sp>
      <p:sp>
        <p:nvSpPr>
          <p:cNvPr id="3" name="Text 1"/>
          <p:cNvSpPr/>
          <p:nvPr/>
        </p:nvSpPr>
        <p:spPr>
          <a:xfrm>
            <a:off x="723949" y="1434213"/>
            <a:ext cx="1290280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How to use microcontrollers and sensors in a real system.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723948" y="1832050"/>
            <a:ext cx="1290280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Sensor Accuracy: MPU6050 provides real-time tilt data for precise control.</a:t>
            </a:r>
            <a:endParaRPr lang="en-US" sz="2400" dirty="0"/>
          </a:p>
        </p:txBody>
      </p:sp>
      <p:sp>
        <p:nvSpPr>
          <p:cNvPr id="5" name="Text 3"/>
          <p:cNvSpPr/>
          <p:nvPr/>
        </p:nvSpPr>
        <p:spPr>
          <a:xfrm>
            <a:off x="723949" y="2289540"/>
            <a:ext cx="1290280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Control System: Arduino and motor drivers coordinate to maintain equilibrium.</a:t>
            </a:r>
            <a:endParaRPr lang="en-US" sz="2400" dirty="0"/>
          </a:p>
        </p:txBody>
      </p:sp>
      <p:sp>
        <p:nvSpPr>
          <p:cNvPr id="6" name="Text 4"/>
          <p:cNvSpPr/>
          <p:nvPr/>
        </p:nvSpPr>
        <p:spPr>
          <a:xfrm>
            <a:off x="723949" y="2785228"/>
            <a:ext cx="1290280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Prototype Validation: Model closely matches CAD design with thoughtful wiring.</a:t>
            </a:r>
            <a:endParaRPr lang="en-US" sz="2400" dirty="0"/>
          </a:p>
        </p:txBody>
      </p:sp>
      <p:sp>
        <p:nvSpPr>
          <p:cNvPr id="7" name="Text 5"/>
          <p:cNvSpPr/>
          <p:nvPr/>
        </p:nvSpPr>
        <p:spPr>
          <a:xfrm>
            <a:off x="3184259" y="3425598"/>
            <a:ext cx="1290280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How to set up </a:t>
            </a:r>
            <a:r>
              <a:rPr lang="en-US" sz="2400" dirty="0" err="1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wifi</a:t>
            </a: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 hotspot using ESP8266</a:t>
            </a:r>
          </a:p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Prepare a HTML  Page to control the vehicle.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78B850E-FFDA-5791-4DF6-3A58164C75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583" y="3544385"/>
            <a:ext cx="2460312" cy="355387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6C81317-D8E0-B924-3B1A-B76A4A7E65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55839" y="3425598"/>
            <a:ext cx="3389252" cy="445740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</TotalTime>
  <Words>548</Words>
  <Application>Microsoft Office PowerPoint</Application>
  <PresentationFormat>Custom</PresentationFormat>
  <Paragraphs>102</Paragraphs>
  <Slides>11</Slides>
  <Notes>11</Notes>
  <HiddenSlides>0</HiddenSlides>
  <MMClips>2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Merriweather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Aravind Macharla</cp:lastModifiedBy>
  <cp:revision>12</cp:revision>
  <dcterms:created xsi:type="dcterms:W3CDTF">2025-04-29T08:23:59Z</dcterms:created>
  <dcterms:modified xsi:type="dcterms:W3CDTF">2025-04-29T10:38:32Z</dcterms:modified>
</cp:coreProperties>
</file>